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3" r:id="rId5"/>
    <p:sldId id="262" r:id="rId6"/>
    <p:sldId id="261" r:id="rId7"/>
    <p:sldId id="260" r:id="rId8"/>
    <p:sldId id="259" r:id="rId9"/>
    <p:sldId id="265" r:id="rId10"/>
    <p:sldId id="264" r:id="rId11"/>
    <p:sldId id="267"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5EF60-6632-4502-90F4-60E2C0FBDE9E}" v="97" dt="2023-10-01T10:52:46.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41300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2500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13448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84325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4789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126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2555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40247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598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1302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432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99501983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496" y="2764014"/>
            <a:ext cx="10515600" cy="1325563"/>
          </a:xfrm>
        </p:spPr>
        <p:txBody>
          <a:bodyPr/>
          <a:lstStyle/>
          <a:p>
            <a:r>
              <a:rPr lang="en-US" b="1" dirty="0">
                <a:ea typeface="+mj-lt"/>
                <a:cs typeface="+mj-lt"/>
              </a:rPr>
              <a:t>The Fall of Paradise: A Visual Journey Through John Milton's Epic Poem</a:t>
            </a:r>
            <a:endParaRPr lang="en-US" b="1"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64FCC-F573-EAFF-D4CF-D45C96B6C6DF}"/>
              </a:ext>
            </a:extLst>
          </p:cNvPr>
          <p:cNvSpPr>
            <a:spLocks noGrp="1"/>
          </p:cNvSpPr>
          <p:nvPr>
            <p:ph type="title"/>
          </p:nvPr>
        </p:nvSpPr>
        <p:spPr>
          <a:xfrm>
            <a:off x="761800" y="762001"/>
            <a:ext cx="5334197" cy="1708242"/>
          </a:xfrm>
        </p:spPr>
        <p:txBody>
          <a:bodyPr anchor="ctr">
            <a:normAutofit/>
          </a:bodyPr>
          <a:lstStyle/>
          <a:p>
            <a:r>
              <a:rPr lang="en-US" sz="4000" b="1" dirty="0">
                <a:ea typeface="+mj-lt"/>
                <a:cs typeface="+mj-lt"/>
              </a:rPr>
              <a:t>Reception and Legacy of Paradise Lost</a:t>
            </a:r>
            <a:endParaRPr lang="en-US" sz="4000" b="1" dirty="0"/>
          </a:p>
        </p:txBody>
      </p:sp>
      <p:sp>
        <p:nvSpPr>
          <p:cNvPr id="3" name="Content Placeholder 2">
            <a:extLst>
              <a:ext uri="{FF2B5EF4-FFF2-40B4-BE49-F238E27FC236}">
                <a16:creationId xmlns:a16="http://schemas.microsoft.com/office/drawing/2014/main" id="{15A8CB0E-77EA-E75D-D08C-E9885B9C7C3A}"/>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700">
                <a:ea typeface="+mn-lt"/>
                <a:cs typeface="+mn-lt"/>
              </a:rPr>
              <a:t>Paradise Lost has had a profound impact on literature since its publication in 1667. It is widely regarded as one of the greatest epic poems in the English language and has influenced countless writers over the centuries. Its themes of temptation, sin, and redemption continue to resonate with readers today.</a:t>
            </a:r>
            <a:endParaRPr lang="en-US" sz="1700">
              <a:ea typeface="Calibri" panose="020F0502020204030204"/>
              <a:cs typeface="Calibri" panose="020F0502020204030204"/>
            </a:endParaRPr>
          </a:p>
          <a:p>
            <a:r>
              <a:rPr lang="en-US" sz="1700">
                <a:ea typeface="+mn-lt"/>
                <a:cs typeface="+mn-lt"/>
              </a:rPr>
              <a:t>The poem's reception was mixed when it was first published, but it quickly gained popularity and has remained an important work of literature ever since. It has been praised for its rich imagery, complex characters, and insightful exploration of religious themes. Many writers, including William Blake, Percy Bysshe Shelley, and T.S. Eliot, have been inspired by Milton's masterpiece and have incorporated elements of Paradise Lost into their own works.</a:t>
            </a:r>
            <a:endParaRPr lang="en-US" sz="1700"/>
          </a:p>
          <a:p>
            <a:endParaRPr lang="en-US" sz="1700">
              <a:ea typeface="Calibri"/>
              <a:cs typeface="Calibri"/>
            </a:endParaRPr>
          </a:p>
        </p:txBody>
      </p:sp>
      <p:pic>
        <p:nvPicPr>
          <p:cNvPr id="4" name="Picture 3" descr="A painting of a group of people sitting around a table&#10;&#10;Description automatically generated">
            <a:extLst>
              <a:ext uri="{FF2B5EF4-FFF2-40B4-BE49-F238E27FC236}">
                <a16:creationId xmlns:a16="http://schemas.microsoft.com/office/drawing/2014/main" id="{8BE14F22-7C96-6E1A-F46A-4C8117809CF3}"/>
              </a:ext>
            </a:extLst>
          </p:cNvPr>
          <p:cNvPicPr>
            <a:picLocks noChangeAspect="1"/>
          </p:cNvPicPr>
          <p:nvPr/>
        </p:nvPicPr>
        <p:blipFill rotWithShape="1">
          <a:blip r:embed="rId2"/>
          <a:srcRect l="22343"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588428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43C17-7E1C-7549-2790-6124D2D56D34}"/>
              </a:ext>
            </a:extLst>
          </p:cNvPr>
          <p:cNvSpPr>
            <a:spLocks noGrp="1"/>
          </p:cNvSpPr>
          <p:nvPr>
            <p:ph type="title"/>
          </p:nvPr>
        </p:nvSpPr>
        <p:spPr>
          <a:xfrm>
            <a:off x="648929" y="557190"/>
            <a:ext cx="5181510" cy="1671569"/>
          </a:xfrm>
        </p:spPr>
        <p:txBody>
          <a:bodyPr>
            <a:normAutofit/>
          </a:bodyPr>
          <a:lstStyle/>
          <a:p>
            <a:r>
              <a:rPr lang="en-US" sz="4000" b="1" dirty="0">
                <a:ea typeface="+mj-lt"/>
                <a:cs typeface="+mj-lt"/>
              </a:rPr>
              <a:t>Paradise Lost in Popular Culture</a:t>
            </a:r>
            <a:endParaRPr lang="en-US" sz="40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73C3B988-313D-3C29-C8CB-A53039DEFA09}"/>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900">
                <a:ea typeface="+mn-lt"/>
                <a:cs typeface="+mn-lt"/>
              </a:rPr>
              <a:t>Paradise Lost is a literary masterpiece that has had a profound impact on popular culture. From film adaptations to references in music and television, the story of Adam and Eve's fall from grace continues to captivate audiences today.</a:t>
            </a:r>
            <a:endParaRPr lang="en-US" sz="1900">
              <a:ea typeface="Calibri" panose="020F0502020204030204"/>
              <a:cs typeface="Calibri" panose="020F0502020204030204"/>
            </a:endParaRPr>
          </a:p>
          <a:p>
            <a:r>
              <a:rPr lang="en-US" sz="1900">
                <a:ea typeface="+mn-lt"/>
                <a:cs typeface="+mn-lt"/>
              </a:rPr>
              <a:t>One notable adaptation of Paradise Lost is the 2005 film adaptation directed by John Allyn. The film features stunning visuals and a talented cast, including Benicio del Toro as Satan and Jennifer Garner as Eve. The film stays true to the themes and characters of the original poem while also bringing its own unique interpretation to the story.</a:t>
            </a:r>
            <a:endParaRPr lang="en-US" sz="1900"/>
          </a:p>
          <a:p>
            <a:endParaRPr lang="en-US" sz="1900">
              <a:ea typeface="Calibri"/>
              <a:cs typeface="Calibri"/>
            </a:endParaRPr>
          </a:p>
        </p:txBody>
      </p:sp>
      <p:pic>
        <p:nvPicPr>
          <p:cNvPr id="4" name="Picture 3" descr="A painting of people standing on a dirt road with a tree and mountains in the background&#10;&#10;Description automatically generated">
            <a:extLst>
              <a:ext uri="{FF2B5EF4-FFF2-40B4-BE49-F238E27FC236}">
                <a16:creationId xmlns:a16="http://schemas.microsoft.com/office/drawing/2014/main" id="{FCC30BF7-EA8D-ECA0-87D5-4F7B763DA200}"/>
              </a:ext>
            </a:extLst>
          </p:cNvPr>
          <p:cNvPicPr>
            <a:picLocks noChangeAspect="1"/>
          </p:cNvPicPr>
          <p:nvPr/>
        </p:nvPicPr>
        <p:blipFill rotWithShape="1">
          <a:blip r:embed="rId2"/>
          <a:srcRect l="4598" r="7871"/>
          <a:stretch/>
        </p:blipFill>
        <p:spPr>
          <a:xfrm>
            <a:off x="6189155" y="10"/>
            <a:ext cx="6002844" cy="6857990"/>
          </a:xfrm>
          <a:prstGeom prst="rect">
            <a:avLst/>
          </a:prstGeom>
          <a:effectLst/>
        </p:spPr>
      </p:pic>
    </p:spTree>
    <p:extLst>
      <p:ext uri="{BB962C8B-B14F-4D97-AF65-F5344CB8AC3E}">
        <p14:creationId xmlns:p14="http://schemas.microsoft.com/office/powerpoint/2010/main" val="929723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93414-6842-E591-933C-F6682FDAD1E6}"/>
              </a:ext>
            </a:extLst>
          </p:cNvPr>
          <p:cNvSpPr>
            <a:spLocks noGrp="1"/>
          </p:cNvSpPr>
          <p:nvPr>
            <p:ph type="title"/>
          </p:nvPr>
        </p:nvSpPr>
        <p:spPr>
          <a:xfrm>
            <a:off x="761800" y="762001"/>
            <a:ext cx="5334197" cy="1708242"/>
          </a:xfrm>
        </p:spPr>
        <p:txBody>
          <a:bodyPr anchor="ctr">
            <a:normAutofit/>
          </a:bodyPr>
          <a:lstStyle/>
          <a:p>
            <a:r>
              <a:rPr lang="en-US" sz="4000" b="1" dirty="0">
                <a:ea typeface="+mj-lt"/>
                <a:cs typeface="+mj-lt"/>
              </a:rPr>
              <a:t>Conclusion: Why Paradise Lost Matters</a:t>
            </a:r>
            <a:endParaRPr lang="en-US" sz="4000" b="1" dirty="0"/>
          </a:p>
        </p:txBody>
      </p:sp>
      <p:sp>
        <p:nvSpPr>
          <p:cNvPr id="3" name="Content Placeholder 2">
            <a:extLst>
              <a:ext uri="{FF2B5EF4-FFF2-40B4-BE49-F238E27FC236}">
                <a16:creationId xmlns:a16="http://schemas.microsoft.com/office/drawing/2014/main" id="{B642471D-E3C8-B824-7737-099CD41DAB93}"/>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700" dirty="0">
                <a:ea typeface="+mn-lt"/>
                <a:cs typeface="+mn-lt"/>
              </a:rPr>
              <a:t>In conclusion, Paradise Lost is a truly remarkable work of literature that continues to captivate readers today. Through its exploration of complex themes such as the fall of man, temptation, and redemption, it offers a profound insight into the human condition. Milton's use of epic conventions, Christian mythology, and rich imagery creates a unique and powerful reading experience that has stood the test of time.</a:t>
            </a:r>
            <a:endParaRPr lang="en-US" sz="1700" dirty="0">
              <a:ea typeface="Calibri" panose="020F0502020204030204"/>
              <a:cs typeface="Calibri" panose="020F0502020204030204"/>
            </a:endParaRPr>
          </a:p>
          <a:p>
            <a:r>
              <a:rPr lang="en-US" sz="1700" dirty="0">
                <a:ea typeface="+mn-lt"/>
                <a:cs typeface="+mn-lt"/>
              </a:rPr>
              <a:t>Furthermore, Paradise Lost has had a lasting impact on literature and popular culture. It has inspired countless writers and artists, and its influence can be seen in everything from film and television to music and advertising. Its enduring relevance is a testament to its importance as a work of art.</a:t>
            </a:r>
            <a:endParaRPr lang="en-US" sz="1700" dirty="0"/>
          </a:p>
          <a:p>
            <a:endParaRPr lang="en-US" sz="1700">
              <a:ea typeface="Calibri"/>
              <a:cs typeface="Calibri"/>
            </a:endParaRPr>
          </a:p>
        </p:txBody>
      </p:sp>
      <p:pic>
        <p:nvPicPr>
          <p:cNvPr id="4" name="Picture 3" descr="A painting of a garden&#10;&#10;Description automatically generated">
            <a:extLst>
              <a:ext uri="{FF2B5EF4-FFF2-40B4-BE49-F238E27FC236}">
                <a16:creationId xmlns:a16="http://schemas.microsoft.com/office/drawing/2014/main" id="{AFED9A5E-4954-4EF5-DC17-F626941F7725}"/>
              </a:ext>
            </a:extLst>
          </p:cNvPr>
          <p:cNvPicPr>
            <a:picLocks noChangeAspect="1"/>
          </p:cNvPicPr>
          <p:nvPr/>
        </p:nvPicPr>
        <p:blipFill rotWithShape="1">
          <a:blip r:embed="rId2"/>
          <a:srcRect l="7354" r="1498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981918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8BCF6-D8DF-2913-3D5A-C75A6A84D812}"/>
              </a:ext>
            </a:extLst>
          </p:cNvPr>
          <p:cNvSpPr>
            <a:spLocks noGrp="1"/>
          </p:cNvSpPr>
          <p:nvPr>
            <p:ph type="title"/>
          </p:nvPr>
        </p:nvSpPr>
        <p:spPr>
          <a:xfrm>
            <a:off x="226719" y="2387718"/>
            <a:ext cx="10515600" cy="1325563"/>
          </a:xfrm>
        </p:spPr>
        <p:txBody>
          <a:bodyPr>
            <a:normAutofit fontScale="90000"/>
          </a:bodyPr>
          <a:lstStyle/>
          <a:p>
            <a:r>
              <a:rPr lang="en-US" b="1" dirty="0"/>
              <a:t>Introduction: The Story of Paradise Lost</a:t>
            </a:r>
            <a:endParaRPr lang="en-US" b="1" dirty="0">
              <a:ea typeface="Calibri Light"/>
              <a:cs typeface="Calibri Light"/>
            </a:endParaRPr>
          </a:p>
          <a:p>
            <a:r>
              <a:rPr lang="en-US" b="1" dirty="0"/>
              <a:t>The Life of John Milton</a:t>
            </a:r>
            <a:endParaRPr lang="en-US" b="1">
              <a:ea typeface="Calibri Light"/>
              <a:cs typeface="Calibri Light"/>
            </a:endParaRPr>
          </a:p>
          <a:p>
            <a:r>
              <a:rPr lang="en-US" b="1" dirty="0"/>
              <a:t>The Characters of Paradise Lost</a:t>
            </a:r>
            <a:endParaRPr lang="en-US" b="1">
              <a:ea typeface="Calibri Light"/>
              <a:cs typeface="Calibri Light"/>
            </a:endParaRPr>
          </a:p>
          <a:p>
            <a:r>
              <a:rPr lang="en-US" b="1" dirty="0"/>
              <a:t>Themes in Paradise Lost</a:t>
            </a:r>
            <a:endParaRPr lang="en-US" b="1">
              <a:ea typeface="Calibri Light"/>
              <a:cs typeface="Calibri Light"/>
            </a:endParaRPr>
          </a:p>
          <a:p>
            <a:r>
              <a:rPr lang="en-US" b="1" dirty="0"/>
              <a:t>The Structure of Paradise Lost</a:t>
            </a:r>
            <a:endParaRPr lang="en-US" b="1">
              <a:ea typeface="Calibri Light"/>
              <a:cs typeface="Calibri Light"/>
            </a:endParaRPr>
          </a:p>
          <a:p>
            <a:r>
              <a:rPr lang="en-US" b="1" dirty="0"/>
              <a:t>The Language of Paradise Lost</a:t>
            </a:r>
            <a:endParaRPr lang="en-US" b="1" dirty="0">
              <a:ea typeface="Calibri Light"/>
              <a:cs typeface="Calibri Light"/>
            </a:endParaRPr>
          </a:p>
          <a:p>
            <a:r>
              <a:rPr lang="en-US" b="1" dirty="0"/>
              <a:t>Paradise Lost and Religion</a:t>
            </a:r>
            <a:endParaRPr lang="en-US" b="1" dirty="0">
              <a:ea typeface="Calibri Light"/>
              <a:cs typeface="Calibri Light"/>
            </a:endParaRPr>
          </a:p>
          <a:p>
            <a:r>
              <a:rPr lang="en-US" b="1" dirty="0"/>
              <a:t>Reception and Legacy of Paradise Lost</a:t>
            </a:r>
            <a:endParaRPr lang="en-US" b="1" dirty="0">
              <a:ea typeface="Calibri Light"/>
              <a:cs typeface="Calibri Light"/>
            </a:endParaRPr>
          </a:p>
          <a:p>
            <a:r>
              <a:rPr lang="en-US" b="1" dirty="0"/>
              <a:t>Paradise Lost in Popular Culture</a:t>
            </a:r>
            <a:endParaRPr lang="en-US" b="1" dirty="0">
              <a:ea typeface="Calibri Light"/>
              <a:cs typeface="Calibri Light"/>
            </a:endParaRPr>
          </a:p>
          <a:p>
            <a:r>
              <a:rPr lang="en-US" b="1" dirty="0"/>
              <a:t>Conclusion: Why Paradise Lost Matters</a:t>
            </a:r>
            <a:endParaRPr lang="en-US" b="1" dirty="0">
              <a:ea typeface="Calibri Light"/>
              <a:cs typeface="Calibri Light"/>
            </a:endParaRPr>
          </a:p>
          <a:p>
            <a:endParaRPr lang="en-US" dirty="0">
              <a:ea typeface="Calibri Light"/>
              <a:cs typeface="Calibri Light"/>
            </a:endParaRPr>
          </a:p>
        </p:txBody>
      </p:sp>
    </p:spTree>
    <p:extLst>
      <p:ext uri="{BB962C8B-B14F-4D97-AF65-F5344CB8AC3E}">
        <p14:creationId xmlns:p14="http://schemas.microsoft.com/office/powerpoint/2010/main" val="419004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9912A-F55B-7606-F01D-2C9C5E46FAB9}"/>
              </a:ext>
            </a:extLst>
          </p:cNvPr>
          <p:cNvSpPr>
            <a:spLocks noGrp="1"/>
          </p:cNvSpPr>
          <p:nvPr>
            <p:ph type="title"/>
          </p:nvPr>
        </p:nvSpPr>
        <p:spPr>
          <a:xfrm>
            <a:off x="761800" y="762001"/>
            <a:ext cx="5334197" cy="1708242"/>
          </a:xfrm>
        </p:spPr>
        <p:txBody>
          <a:bodyPr anchor="ctr">
            <a:normAutofit/>
          </a:bodyPr>
          <a:lstStyle/>
          <a:p>
            <a:r>
              <a:rPr lang="en-US" sz="4000" b="1" dirty="0">
                <a:ea typeface="+mj-lt"/>
                <a:cs typeface="+mj-lt"/>
              </a:rPr>
              <a:t>Introduction: The Story of Paradise Lost</a:t>
            </a:r>
            <a:endParaRPr lang="en-US" sz="4000" b="1" dirty="0"/>
          </a:p>
        </p:txBody>
      </p:sp>
      <p:sp>
        <p:nvSpPr>
          <p:cNvPr id="3" name="Content Placeholder 2">
            <a:extLst>
              <a:ext uri="{FF2B5EF4-FFF2-40B4-BE49-F238E27FC236}">
                <a16:creationId xmlns:a16="http://schemas.microsoft.com/office/drawing/2014/main" id="{E8E6B6AB-258D-C3A3-F232-6EE748140688}"/>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400">
                <a:ea typeface="+mn-lt"/>
                <a:cs typeface="+mn-lt"/>
              </a:rPr>
              <a:t>Welcome, ladies and gentlemen, to our presentation on Paradise Lost, one of the greatest works of literature ever written. This epic poem, penned by John Milton in the 17th century, tells the story of Adam and Eve and their fall from grace, as well as the rebellion of Satan and his followers against God. But it is much more than just a retelling of a biblical tale. It is a meditation on free will, temptation, and the nature of evil, all set against a backdrop of stunning imagery and language.</a:t>
            </a:r>
            <a:endParaRPr lang="en-US" sz="1400">
              <a:ea typeface="Calibri" panose="020F0502020204030204"/>
              <a:cs typeface="Calibri" panose="020F0502020204030204"/>
            </a:endParaRPr>
          </a:p>
          <a:p>
            <a:r>
              <a:rPr lang="en-US" sz="1400">
                <a:ea typeface="+mn-lt"/>
                <a:cs typeface="+mn-lt"/>
              </a:rPr>
              <a:t>What makes Paradise Lost so remarkable is not just its literary merit, but also its enduring influence on popular culture. From film adaptations to rock songs, this poem has captured the imaginations of generations of readers and artists. In this presentation, we will explore the themes, structure, and language of Paradise Lost, as well as its historical context and legacy. So sit back, relax, and prepare to be transported to a world of angels and demons, paradise and hell.</a:t>
            </a:r>
            <a:endParaRPr lang="en-US" sz="1400"/>
          </a:p>
          <a:p>
            <a:endParaRPr lang="en-US" sz="1400">
              <a:ea typeface="Calibri"/>
              <a:cs typeface="Calibri"/>
            </a:endParaRPr>
          </a:p>
        </p:txBody>
      </p:sp>
      <p:pic>
        <p:nvPicPr>
          <p:cNvPr id="4" name="Picture 3" descr="A painting of a garden with flowers&#10;&#10;Description automatically generated">
            <a:extLst>
              <a:ext uri="{FF2B5EF4-FFF2-40B4-BE49-F238E27FC236}">
                <a16:creationId xmlns:a16="http://schemas.microsoft.com/office/drawing/2014/main" id="{361294E5-845C-6E82-45CD-34FE2949593F}"/>
              </a:ext>
            </a:extLst>
          </p:cNvPr>
          <p:cNvPicPr>
            <a:picLocks noChangeAspect="1"/>
          </p:cNvPicPr>
          <p:nvPr/>
        </p:nvPicPr>
        <p:blipFill rotWithShape="1">
          <a:blip r:embed="rId2"/>
          <a:srcRect l="9283" r="1305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9580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FE08D-D2A4-9271-F558-64C769519DAE}"/>
              </a:ext>
            </a:extLst>
          </p:cNvPr>
          <p:cNvSpPr>
            <a:spLocks noGrp="1"/>
          </p:cNvSpPr>
          <p:nvPr>
            <p:ph type="title"/>
          </p:nvPr>
        </p:nvSpPr>
        <p:spPr>
          <a:xfrm>
            <a:off x="648929" y="557190"/>
            <a:ext cx="5181510" cy="1671569"/>
          </a:xfrm>
        </p:spPr>
        <p:txBody>
          <a:bodyPr>
            <a:normAutofit/>
          </a:bodyPr>
          <a:lstStyle/>
          <a:p>
            <a:r>
              <a:rPr lang="en-US" sz="4000" b="1" dirty="0">
                <a:ea typeface="+mj-lt"/>
                <a:cs typeface="+mj-lt"/>
              </a:rPr>
              <a:t>The Life of John Milton</a:t>
            </a:r>
            <a:endParaRPr lang="en-US" sz="4000" b="1" dirty="0"/>
          </a:p>
        </p:txBody>
      </p:sp>
      <p:sp>
        <p:nvSpPr>
          <p:cNvPr id="3" name="Content Placeholder 2">
            <a:extLst>
              <a:ext uri="{FF2B5EF4-FFF2-40B4-BE49-F238E27FC236}">
                <a16:creationId xmlns:a16="http://schemas.microsoft.com/office/drawing/2014/main" id="{701CB8C9-70B0-7ADA-EC98-3A43C9B834F1}"/>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400">
                <a:ea typeface="+mn-lt"/>
                <a:cs typeface="+mn-lt"/>
              </a:rPr>
              <a:t>John Milton was born in London in 1608 and grew up in a well-educated family. He attended Cambridge University, where he studied classics and developed a passion for writing poetry. After completing his studies, Milton traveled to Italy, where he immersed himself in the culture and language of the country. Upon returning to England, he began his career as a writer and political activist.</a:t>
            </a:r>
            <a:endParaRPr lang="en-US" sz="1400">
              <a:ea typeface="Calibri" panose="020F0502020204030204"/>
              <a:cs typeface="Calibri" panose="020F0502020204030204"/>
            </a:endParaRPr>
          </a:p>
          <a:p>
            <a:r>
              <a:rPr lang="en-US" sz="1400">
                <a:ea typeface="+mn-lt"/>
                <a:cs typeface="+mn-lt"/>
              </a:rPr>
              <a:t>Milton is best known for his epic poem Paradise Lost, which tells the story of Adam and Eve's fall from grace. However, he also wrote numerous other works, including sonnets, political pamphlets, and treatises on theology and education. His writings were characterized by their intellectual depth, complex themes, and powerful use of language. Today, Milton is considered one of the greatest writers in the English language, and his influence can be seen in the works of countless authors who came after him.</a:t>
            </a:r>
            <a:endParaRPr lang="en-US" sz="1400"/>
          </a:p>
          <a:p>
            <a:endParaRPr lang="en-US" sz="1400">
              <a:ea typeface="Calibri"/>
              <a:cs typeface="Calibri"/>
            </a:endParaRPr>
          </a:p>
        </p:txBody>
      </p:sp>
      <p:pic>
        <p:nvPicPr>
          <p:cNvPr id="4" name="Picture 3" descr="A painting of a road surrounded by trees and flowers&#10;&#10;Description automatically generated">
            <a:extLst>
              <a:ext uri="{FF2B5EF4-FFF2-40B4-BE49-F238E27FC236}">
                <a16:creationId xmlns:a16="http://schemas.microsoft.com/office/drawing/2014/main" id="{8F6F2BEE-08D6-FAA3-8156-AD49682DECDC}"/>
              </a:ext>
            </a:extLst>
          </p:cNvPr>
          <p:cNvPicPr>
            <a:picLocks noChangeAspect="1"/>
          </p:cNvPicPr>
          <p:nvPr/>
        </p:nvPicPr>
        <p:blipFill rotWithShape="1">
          <a:blip r:embed="rId2"/>
          <a:srcRect l="3549" r="8921"/>
          <a:stretch/>
        </p:blipFill>
        <p:spPr>
          <a:xfrm>
            <a:off x="6189155" y="10"/>
            <a:ext cx="6002844" cy="6857990"/>
          </a:xfrm>
          <a:prstGeom prst="rect">
            <a:avLst/>
          </a:prstGeom>
          <a:effectLst/>
        </p:spPr>
      </p:pic>
    </p:spTree>
    <p:extLst>
      <p:ext uri="{BB962C8B-B14F-4D97-AF65-F5344CB8AC3E}">
        <p14:creationId xmlns:p14="http://schemas.microsoft.com/office/powerpoint/2010/main" val="2328645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28730F-3C1C-5CE6-A57C-E9AE23B6893D}"/>
              </a:ext>
            </a:extLst>
          </p:cNvPr>
          <p:cNvSpPr>
            <a:spLocks noGrp="1"/>
          </p:cNvSpPr>
          <p:nvPr>
            <p:ph type="title"/>
          </p:nvPr>
        </p:nvSpPr>
        <p:spPr>
          <a:xfrm>
            <a:off x="761800" y="762001"/>
            <a:ext cx="5334197" cy="1708242"/>
          </a:xfrm>
        </p:spPr>
        <p:txBody>
          <a:bodyPr anchor="ctr">
            <a:normAutofit/>
          </a:bodyPr>
          <a:lstStyle/>
          <a:p>
            <a:r>
              <a:rPr lang="en-US" sz="4000" b="1" dirty="0">
                <a:ea typeface="+mj-lt"/>
                <a:cs typeface="+mj-lt"/>
              </a:rPr>
              <a:t>The Characters of Paradise Lost</a:t>
            </a:r>
            <a:endParaRPr lang="en-US" sz="4000" b="1" dirty="0"/>
          </a:p>
        </p:txBody>
      </p:sp>
      <p:sp>
        <p:nvSpPr>
          <p:cNvPr id="3" name="Content Placeholder 2">
            <a:extLst>
              <a:ext uri="{FF2B5EF4-FFF2-40B4-BE49-F238E27FC236}">
                <a16:creationId xmlns:a16="http://schemas.microsoft.com/office/drawing/2014/main" id="{B5199A45-EDAC-D1E7-05B3-8283A2F5B691}"/>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600">
                <a:ea typeface="+mn-lt"/>
                <a:cs typeface="+mn-lt"/>
              </a:rPr>
              <a:t>Paradise Lost is a poem that features a cast of complex and fascinating characters, each with their own motivations and flaws. At the center of the story is Satan, a fallen angel who rebels against God and seeks to corrupt humanity. Despite his evil deeds, Satan is a compelling character, full of pride and ambition, who commands attention whenever he appears on the page.</a:t>
            </a:r>
            <a:endParaRPr lang="en-US" sz="1600">
              <a:ea typeface="Calibri" panose="020F0502020204030204"/>
              <a:cs typeface="Calibri" panose="020F0502020204030204"/>
            </a:endParaRPr>
          </a:p>
          <a:p>
            <a:r>
              <a:rPr lang="en-US" sz="1600">
                <a:ea typeface="+mn-lt"/>
                <a:cs typeface="+mn-lt"/>
              </a:rPr>
              <a:t>Adam and Eve, meanwhile, are portrayed as innocent and pure, yet vulnerable to temptation. Their relationship is filled with tenderness and love, but also with conflict and betrayal. As they navigate the challenges of life in paradise, they must confront their own limitations and desires, ultimately leading to their downfall. Milton's vivid descriptions and nuanced characterization make these figures come alive, inviting readers to empathize with their struggles and triumphs.</a:t>
            </a:r>
            <a:endParaRPr lang="en-US" sz="1600"/>
          </a:p>
          <a:p>
            <a:endParaRPr lang="en-US" sz="1600">
              <a:ea typeface="Calibri"/>
              <a:cs typeface="Calibri"/>
            </a:endParaRPr>
          </a:p>
        </p:txBody>
      </p:sp>
      <p:pic>
        <p:nvPicPr>
          <p:cNvPr id="4" name="Picture 3" descr="A person in a white dress in a garden&#10;&#10;Description automatically generated">
            <a:extLst>
              <a:ext uri="{FF2B5EF4-FFF2-40B4-BE49-F238E27FC236}">
                <a16:creationId xmlns:a16="http://schemas.microsoft.com/office/drawing/2014/main" id="{1E8B8E3C-70C0-24D1-03AE-CB75A0EDF9D7}"/>
              </a:ext>
            </a:extLst>
          </p:cNvPr>
          <p:cNvPicPr>
            <a:picLocks noChangeAspect="1"/>
          </p:cNvPicPr>
          <p:nvPr/>
        </p:nvPicPr>
        <p:blipFill rotWithShape="1">
          <a:blip r:embed="rId2"/>
          <a:srcRect l="8647" r="1369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442628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F17B32-1594-72D6-6A72-8DF2F1FEE832}"/>
              </a:ext>
            </a:extLst>
          </p:cNvPr>
          <p:cNvSpPr>
            <a:spLocks noGrp="1"/>
          </p:cNvSpPr>
          <p:nvPr>
            <p:ph type="title"/>
          </p:nvPr>
        </p:nvSpPr>
        <p:spPr>
          <a:xfrm>
            <a:off x="648929" y="557190"/>
            <a:ext cx="5181510" cy="1671569"/>
          </a:xfrm>
        </p:spPr>
        <p:txBody>
          <a:bodyPr>
            <a:normAutofit/>
          </a:bodyPr>
          <a:lstStyle/>
          <a:p>
            <a:r>
              <a:rPr lang="en-US" sz="4000" b="1" dirty="0">
                <a:ea typeface="+mj-lt"/>
                <a:cs typeface="+mj-lt"/>
              </a:rPr>
              <a:t>Themes in Paradise Lost</a:t>
            </a:r>
            <a:endParaRPr lang="en-US" sz="4000" b="1" dirty="0">
              <a:ea typeface="Calibri Light"/>
              <a:cs typeface="Calibri Light"/>
            </a:endParaRPr>
          </a:p>
        </p:txBody>
      </p:sp>
      <p:sp>
        <p:nvSpPr>
          <p:cNvPr id="3" name="Content Placeholder 2">
            <a:extLst>
              <a:ext uri="{FF2B5EF4-FFF2-40B4-BE49-F238E27FC236}">
                <a16:creationId xmlns:a16="http://schemas.microsoft.com/office/drawing/2014/main" id="{9A7939F1-8303-1DD7-2F50-D748C8A03839}"/>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900">
                <a:ea typeface="+mn-lt"/>
                <a:cs typeface="+mn-lt"/>
              </a:rPr>
              <a:t>One of the major themes in Paradise Lost is the fall of man, which refers to Adam and Eve's disobedience and subsequent expulsion from the Garden of Eden. This theme explores the consequences of human actions and the role of free will in shaping our destiny.</a:t>
            </a:r>
            <a:endParaRPr lang="en-US" sz="1900">
              <a:ea typeface="Calibri" panose="020F0502020204030204"/>
              <a:cs typeface="Calibri" panose="020F0502020204030204"/>
            </a:endParaRPr>
          </a:p>
          <a:p>
            <a:r>
              <a:rPr lang="en-US" sz="1900">
                <a:ea typeface="+mn-lt"/>
                <a:cs typeface="+mn-lt"/>
              </a:rPr>
              <a:t>Another important theme in Paradise Lost is temptation, which is closely linked to the fall of man. Satan tempts Eve with the forbidden fruit, leading to her decision to disobey God's commandment. This theme raises questions about the nature of temptation and the human capacity for self-control.</a:t>
            </a:r>
            <a:endParaRPr lang="en-US" sz="1900"/>
          </a:p>
          <a:p>
            <a:endParaRPr lang="en-US" sz="1900">
              <a:ea typeface="Calibri"/>
              <a:cs typeface="Calibri"/>
            </a:endParaRPr>
          </a:p>
        </p:txBody>
      </p:sp>
      <p:pic>
        <p:nvPicPr>
          <p:cNvPr id="4" name="Picture 3" descr="A painting of a river and trees&#10;&#10;Description automatically generated">
            <a:extLst>
              <a:ext uri="{FF2B5EF4-FFF2-40B4-BE49-F238E27FC236}">
                <a16:creationId xmlns:a16="http://schemas.microsoft.com/office/drawing/2014/main" id="{5FCF1495-153B-02C1-4F8B-1F55091B6D13}"/>
              </a:ext>
            </a:extLst>
          </p:cNvPr>
          <p:cNvPicPr>
            <a:picLocks noChangeAspect="1"/>
          </p:cNvPicPr>
          <p:nvPr/>
        </p:nvPicPr>
        <p:blipFill rotWithShape="1">
          <a:blip r:embed="rId2"/>
          <a:srcRect l="3576" r="8894"/>
          <a:stretch/>
        </p:blipFill>
        <p:spPr>
          <a:xfrm>
            <a:off x="6189155" y="10"/>
            <a:ext cx="6002844" cy="6857990"/>
          </a:xfrm>
          <a:prstGeom prst="rect">
            <a:avLst/>
          </a:prstGeom>
          <a:effectLst/>
        </p:spPr>
      </p:pic>
    </p:spTree>
    <p:extLst>
      <p:ext uri="{BB962C8B-B14F-4D97-AF65-F5344CB8AC3E}">
        <p14:creationId xmlns:p14="http://schemas.microsoft.com/office/powerpoint/2010/main" val="152782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D78268-92AE-9BF7-BF1F-539EEB71DB2F}"/>
              </a:ext>
            </a:extLst>
          </p:cNvPr>
          <p:cNvSpPr>
            <a:spLocks noGrp="1"/>
          </p:cNvSpPr>
          <p:nvPr>
            <p:ph type="title"/>
          </p:nvPr>
        </p:nvSpPr>
        <p:spPr>
          <a:xfrm>
            <a:off x="648929" y="557190"/>
            <a:ext cx="5181510" cy="1671569"/>
          </a:xfrm>
        </p:spPr>
        <p:txBody>
          <a:bodyPr>
            <a:normAutofit/>
          </a:bodyPr>
          <a:lstStyle/>
          <a:p>
            <a:r>
              <a:rPr lang="en-US" sz="4000" b="1" dirty="0">
                <a:ea typeface="+mj-lt"/>
                <a:cs typeface="+mj-lt"/>
              </a:rPr>
              <a:t>The Structure of Paradise Lost</a:t>
            </a:r>
            <a:endParaRPr lang="en-US" sz="4000" b="1">
              <a:ea typeface="Calibri Light"/>
              <a:cs typeface="Calibri Light"/>
            </a:endParaRPr>
          </a:p>
        </p:txBody>
      </p:sp>
      <p:sp>
        <p:nvSpPr>
          <p:cNvPr id="3" name="Content Placeholder 2">
            <a:extLst>
              <a:ext uri="{FF2B5EF4-FFF2-40B4-BE49-F238E27FC236}">
                <a16:creationId xmlns:a16="http://schemas.microsoft.com/office/drawing/2014/main" id="{F3C53CFE-1605-EB87-F8D0-16C6DEEB5BBE}"/>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700">
                <a:ea typeface="+mn-lt"/>
                <a:cs typeface="+mn-lt"/>
              </a:rPr>
              <a:t>Paradise Lost is a poem that follows the conventions of epic poetry, with its focus on heroic characters and grand themes. The poem is divided into twelve books, each with its own distinct structure and narrative arc. Milton's use of classical references and Christian mythology creates a unique blend of literary traditions that sets Paradise Lost apart from other works of its time.</a:t>
            </a:r>
            <a:endParaRPr lang="en-US" sz="1700">
              <a:ea typeface="Calibri" panose="020F0502020204030204"/>
              <a:cs typeface="Calibri" panose="020F0502020204030204"/>
            </a:endParaRPr>
          </a:p>
          <a:p>
            <a:r>
              <a:rPr lang="en-US" sz="1700">
                <a:ea typeface="+mn-lt"/>
                <a:cs typeface="+mn-lt"/>
              </a:rPr>
              <a:t>One of the most striking features of Paradise Lost is its use of blank verse, a form of poetry that uses unrhymed lines of iambic pentameter. This gives the poem a natural and flowing rhythm that captures the grandeur and complexity of Milton's vision. The poem also makes use of rich imagery and vivid descriptions, creating a world that is both familiar and fantastical.</a:t>
            </a:r>
            <a:endParaRPr lang="en-US" sz="1700"/>
          </a:p>
          <a:p>
            <a:endParaRPr lang="en-US" sz="1700">
              <a:ea typeface="Calibri"/>
              <a:cs typeface="Calibri"/>
            </a:endParaRPr>
          </a:p>
        </p:txBody>
      </p:sp>
      <p:pic>
        <p:nvPicPr>
          <p:cNvPr id="4" name="Picture 3" descr="A painting of a landscape with mountains and trees&#10;&#10;Description automatically generated">
            <a:extLst>
              <a:ext uri="{FF2B5EF4-FFF2-40B4-BE49-F238E27FC236}">
                <a16:creationId xmlns:a16="http://schemas.microsoft.com/office/drawing/2014/main" id="{662616CE-60A5-99C8-C329-42EF6DA54E8E}"/>
              </a:ext>
            </a:extLst>
          </p:cNvPr>
          <p:cNvPicPr>
            <a:picLocks noChangeAspect="1"/>
          </p:cNvPicPr>
          <p:nvPr/>
        </p:nvPicPr>
        <p:blipFill rotWithShape="1">
          <a:blip r:embed="rId2"/>
          <a:srcRect r="12469"/>
          <a:stretch/>
        </p:blipFill>
        <p:spPr>
          <a:xfrm>
            <a:off x="6189155" y="10"/>
            <a:ext cx="6002844" cy="6857990"/>
          </a:xfrm>
          <a:prstGeom prst="rect">
            <a:avLst/>
          </a:prstGeom>
          <a:effectLst/>
        </p:spPr>
      </p:pic>
    </p:spTree>
    <p:extLst>
      <p:ext uri="{BB962C8B-B14F-4D97-AF65-F5344CB8AC3E}">
        <p14:creationId xmlns:p14="http://schemas.microsoft.com/office/powerpoint/2010/main" val="3375600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6D220-E8BF-ADCC-FF8C-B2C2BAF7A9E5}"/>
              </a:ext>
            </a:extLst>
          </p:cNvPr>
          <p:cNvSpPr>
            <a:spLocks noGrp="1"/>
          </p:cNvSpPr>
          <p:nvPr>
            <p:ph type="title"/>
          </p:nvPr>
        </p:nvSpPr>
        <p:spPr>
          <a:xfrm>
            <a:off x="648929" y="557190"/>
            <a:ext cx="5181510" cy="1671569"/>
          </a:xfrm>
        </p:spPr>
        <p:txBody>
          <a:bodyPr>
            <a:normAutofit/>
          </a:bodyPr>
          <a:lstStyle/>
          <a:p>
            <a:r>
              <a:rPr lang="en-US" sz="4000" b="1" dirty="0">
                <a:ea typeface="+mj-lt"/>
                <a:cs typeface="+mj-lt"/>
              </a:rPr>
              <a:t>The Language of Paradise Lost</a:t>
            </a:r>
            <a:endParaRPr lang="en-US" sz="4000" b="1" dirty="0"/>
          </a:p>
        </p:txBody>
      </p:sp>
      <p:sp>
        <p:nvSpPr>
          <p:cNvPr id="3" name="Content Placeholder 2">
            <a:extLst>
              <a:ext uri="{FF2B5EF4-FFF2-40B4-BE49-F238E27FC236}">
                <a16:creationId xmlns:a16="http://schemas.microsoft.com/office/drawing/2014/main" id="{6B805442-08D6-A816-D13C-F142A2B3EE3B}"/>
              </a:ext>
            </a:extLst>
          </p:cNvPr>
          <p:cNvSpPr>
            <a:spLocks noGrp="1"/>
          </p:cNvSpPr>
          <p:nvPr>
            <p:ph idx="1"/>
          </p:nvPr>
        </p:nvSpPr>
        <p:spPr>
          <a:xfrm>
            <a:off x="648930" y="2406650"/>
            <a:ext cx="5181508" cy="3722438"/>
          </a:xfrm>
        </p:spPr>
        <p:txBody>
          <a:bodyPr vert="horz" lIns="91440" tIns="45720" rIns="91440" bIns="45720" rtlCol="0">
            <a:normAutofit/>
          </a:bodyPr>
          <a:lstStyle/>
          <a:p>
            <a:r>
              <a:rPr lang="en-US" sz="1700">
                <a:ea typeface="+mn-lt"/>
                <a:cs typeface="+mn-lt"/>
              </a:rPr>
              <a:t>Milton's use of blank verse is one of the defining features of Paradise Lost. This unrhymed iambic pentameter gives the poem a natural, flowing rhythm that mirrors the ebb and flow of human speech. It also allows Milton to vary the length and structure of his lines, creating a sense of musicality and complexity that draws the reader in.</a:t>
            </a:r>
            <a:endParaRPr lang="en-US" sz="1700">
              <a:ea typeface="Calibri" panose="020F0502020204030204"/>
              <a:cs typeface="Calibri" panose="020F0502020204030204"/>
            </a:endParaRPr>
          </a:p>
          <a:p>
            <a:r>
              <a:rPr lang="en-US" sz="1700">
                <a:ea typeface="+mn-lt"/>
                <a:cs typeface="+mn-lt"/>
              </a:rPr>
              <a:t>In addition to its use of blank verse, Paradise Lost is known for its rich imagery. Milton uses vivid and detailed descriptions to bring his characters and settings to life, from the fiery depths of Hell to the lush gardens of Eden. His use of metaphor and symbolism adds depth and meaning to the text, inviting readers to explore the poem on multiple levels.</a:t>
            </a:r>
            <a:endParaRPr lang="en-US" sz="1700"/>
          </a:p>
          <a:p>
            <a:endParaRPr lang="en-US" sz="1700">
              <a:ea typeface="Calibri"/>
              <a:cs typeface="Calibri"/>
            </a:endParaRPr>
          </a:p>
        </p:txBody>
      </p:sp>
      <p:pic>
        <p:nvPicPr>
          <p:cNvPr id="4" name="Picture 3" descr="A person standing in a field of flowers&#10;&#10;Description automatically generated">
            <a:extLst>
              <a:ext uri="{FF2B5EF4-FFF2-40B4-BE49-F238E27FC236}">
                <a16:creationId xmlns:a16="http://schemas.microsoft.com/office/drawing/2014/main" id="{A03DABE7-4442-0A92-FD83-528A5DBCC087}"/>
              </a:ext>
            </a:extLst>
          </p:cNvPr>
          <p:cNvPicPr>
            <a:picLocks noChangeAspect="1"/>
          </p:cNvPicPr>
          <p:nvPr/>
        </p:nvPicPr>
        <p:blipFill rotWithShape="1">
          <a:blip r:embed="rId2"/>
          <a:srcRect l="5498" r="6971"/>
          <a:stretch/>
        </p:blipFill>
        <p:spPr>
          <a:xfrm>
            <a:off x="6189155" y="10"/>
            <a:ext cx="6002844" cy="6857990"/>
          </a:xfrm>
          <a:prstGeom prst="rect">
            <a:avLst/>
          </a:prstGeom>
          <a:effectLst/>
        </p:spPr>
      </p:pic>
    </p:spTree>
    <p:extLst>
      <p:ext uri="{BB962C8B-B14F-4D97-AF65-F5344CB8AC3E}">
        <p14:creationId xmlns:p14="http://schemas.microsoft.com/office/powerpoint/2010/main" val="2581829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C7BAB-86F9-7B77-EB27-FBAE088E4238}"/>
              </a:ext>
            </a:extLst>
          </p:cNvPr>
          <p:cNvSpPr>
            <a:spLocks noGrp="1"/>
          </p:cNvSpPr>
          <p:nvPr>
            <p:ph type="title"/>
          </p:nvPr>
        </p:nvSpPr>
        <p:spPr>
          <a:xfrm>
            <a:off x="761800" y="762001"/>
            <a:ext cx="5334197" cy="1708242"/>
          </a:xfrm>
        </p:spPr>
        <p:txBody>
          <a:bodyPr anchor="ctr">
            <a:normAutofit/>
          </a:bodyPr>
          <a:lstStyle/>
          <a:p>
            <a:r>
              <a:rPr lang="en-US" sz="4000" b="1" dirty="0">
                <a:ea typeface="+mj-lt"/>
                <a:cs typeface="+mj-lt"/>
              </a:rPr>
              <a:t>Paradise Lost and Religion</a:t>
            </a:r>
            <a:endParaRPr lang="en-US" sz="40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4D2136B4-A3A3-468D-C1DF-AB8A706B0F1A}"/>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600">
                <a:ea typeface="+mn-lt"/>
                <a:cs typeface="+mn-lt"/>
              </a:rPr>
              <a:t>Religion plays a central role in Paradise Lost, as Milton draws heavily from Christian theology to explore themes of free will and predestination. The poem presents a complex vision of God, one that is simultaneously loving and just, but also mysterious and inscrutable. At the same time, Milton grapples with the problem of evil, asking how a benevolent God could allow sin and suffering to exist in the world.</a:t>
            </a:r>
            <a:endParaRPr lang="en-US" sz="1600">
              <a:ea typeface="Calibri" panose="020F0502020204030204"/>
              <a:cs typeface="Calibri" panose="020F0502020204030204"/>
            </a:endParaRPr>
          </a:p>
          <a:p>
            <a:r>
              <a:rPr lang="en-US" sz="1600">
                <a:ea typeface="+mn-lt"/>
                <a:cs typeface="+mn-lt"/>
              </a:rPr>
              <a:t>One of the most striking aspects of Paradise Lost is its portrayal of Satan, who rebels against God out of pride and envy. While Satan is often seen as a symbol of evil, Milton's depiction of him is more nuanced, showing how his rebellion is rooted in a desire for freedom and self-determination. This raises important questions about the nature of free will and the relationship between God and humanity.</a:t>
            </a:r>
            <a:endParaRPr lang="en-US" sz="1600"/>
          </a:p>
          <a:p>
            <a:endParaRPr lang="en-US" sz="1600">
              <a:ea typeface="Calibri"/>
              <a:cs typeface="Calibri"/>
            </a:endParaRPr>
          </a:p>
        </p:txBody>
      </p:sp>
      <p:pic>
        <p:nvPicPr>
          <p:cNvPr id="4" name="Picture 3" descr="A painting of a flower field&#10;&#10;Description automatically generated">
            <a:extLst>
              <a:ext uri="{FF2B5EF4-FFF2-40B4-BE49-F238E27FC236}">
                <a16:creationId xmlns:a16="http://schemas.microsoft.com/office/drawing/2014/main" id="{EB1ACC5A-1B09-5AB4-9BC5-77BBC3A04D53}"/>
              </a:ext>
            </a:extLst>
          </p:cNvPr>
          <p:cNvPicPr>
            <a:picLocks noChangeAspect="1"/>
          </p:cNvPicPr>
          <p:nvPr/>
        </p:nvPicPr>
        <p:blipFill rotWithShape="1">
          <a:blip r:embed="rId2"/>
          <a:srcRect l="6228" r="1611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436590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The Fall of Paradise: A Visual Journey Through John Milton's Epic Poem</vt:lpstr>
      <vt:lpstr>Introduction: The Story of Paradise Lost The Life of John Milton The Characters of Paradise Lost Themes in Paradise Lost The Structure of Paradise Lost The Language of Paradise Lost Paradise Lost and Religion Reception and Legacy of Paradise Lost Paradise Lost in Popular Culture Conclusion: Why Paradise Lost Matters </vt:lpstr>
      <vt:lpstr>Introduction: The Story of Paradise Lost</vt:lpstr>
      <vt:lpstr>The Life of John Milton</vt:lpstr>
      <vt:lpstr>The Characters of Paradise Lost</vt:lpstr>
      <vt:lpstr>Themes in Paradise Lost</vt:lpstr>
      <vt:lpstr>The Structure of Paradise Lost</vt:lpstr>
      <vt:lpstr>The Language of Paradise Lost</vt:lpstr>
      <vt:lpstr>Paradise Lost and Religion</vt:lpstr>
      <vt:lpstr>Reception and Legacy of Paradise Lost</vt:lpstr>
      <vt:lpstr>Paradise Lost in Popular Culture</vt:lpstr>
      <vt:lpstr>Conclusion: Why Paradise Lost Matters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67</cp:revision>
  <dcterms:created xsi:type="dcterms:W3CDTF">2023-10-01T10:43:38Z</dcterms:created>
  <dcterms:modified xsi:type="dcterms:W3CDTF">2023-10-01T10:52:58Z</dcterms:modified>
</cp:coreProperties>
</file>